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A8"/>
    <a:srgbClr val="0000FF"/>
    <a:srgbClr val="213163"/>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115" d="100"/>
          <a:sy n="115" d="100"/>
        </p:scale>
        <p:origin x="514" y="7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16-01-2025</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eart-attack-risk-prediction-by-hyma-team.streamlit.app/" TargetMode="Externa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xml"/><Relationship Id="rId1" Type="http://schemas.openxmlformats.org/officeDocument/2006/relationships/video" Target="https://www.youtube.com/embed/snqn1WxGEKw?feature=oembe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014378" y="968132"/>
            <a:ext cx="6898511" cy="3478519"/>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567262" y="2146852"/>
            <a:ext cx="6047413" cy="3107517"/>
          </a:xfrm>
          <a:prstGeom prst="rect">
            <a:avLst/>
          </a:prstGeom>
          <a:noFill/>
        </p:spPr>
        <p:txBody>
          <a:bodyPr wrap="square">
            <a:spAutoFit/>
          </a:bodyPr>
          <a:lstStyle/>
          <a:p>
            <a:pPr algn="ctr"/>
            <a:r>
              <a:rPr lang="en-US" b="1" u="sng" dirty="0"/>
              <a:t>Heart Attack Risk Prediction Using Machine Learning</a:t>
            </a:r>
          </a:p>
          <a:p>
            <a:endParaRPr lang="en-US" dirty="0"/>
          </a:p>
          <a:p>
            <a:r>
              <a:rPr lang="en-US" dirty="0"/>
              <a:t>Team Members : </a:t>
            </a:r>
          </a:p>
          <a:p>
            <a:pPr algn="r"/>
            <a:r>
              <a:rPr lang="en-US" dirty="0"/>
              <a:t> Mentor :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Mr</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Saomya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Chaudhury</a:t>
            </a:r>
            <a:r>
              <a:rPr lang="en-US" dirty="0"/>
              <a:t>  </a:t>
            </a:r>
          </a:p>
          <a:p>
            <a:pPr>
              <a:lnSpc>
                <a:spcPct val="115000"/>
              </a:lnSpc>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Peddimudi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HymaVathi</a:t>
            </a:r>
            <a:r>
              <a:rPr lang="en-US" sz="1100" dirty="0">
                <a:effectLst/>
                <a:latin typeface="Calibri" panose="020F0502020204030204" pitchFamily="34" charset="0"/>
                <a:ea typeface="Calibri" panose="020F0502020204030204" pitchFamily="34" charset="0"/>
                <a:cs typeface="Times New Roman" panose="02020603050405020304" pitchFamily="18" charset="0"/>
              </a:rPr>
              <a:t>, duraiemma@gmail.com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Palla Mounika, pallamounika0@gmail.com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Gangumalla</a:t>
            </a:r>
            <a:r>
              <a:rPr lang="en-US" sz="1100" dirty="0">
                <a:effectLst/>
                <a:latin typeface="Calibri" panose="020F0502020204030204" pitchFamily="34" charset="0"/>
                <a:ea typeface="Calibri" panose="020F0502020204030204" pitchFamily="34" charset="0"/>
                <a:cs typeface="Times New Roman" panose="02020603050405020304" pitchFamily="18" charset="0"/>
              </a:rPr>
              <a:t> Nikhila, nikhilagangumalla@gmail.com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Vabhirineedi</a:t>
            </a:r>
            <a:r>
              <a:rPr lang="en-US" sz="1100" dirty="0">
                <a:effectLst/>
                <a:latin typeface="Calibri" panose="020F0502020204030204" pitchFamily="34" charset="0"/>
                <a:ea typeface="Calibri" panose="020F0502020204030204" pitchFamily="34" charset="0"/>
                <a:cs typeface="Times New Roman" panose="02020603050405020304" pitchFamily="18" charset="0"/>
              </a:rPr>
              <a:t> Sai Saranya, saranyavabhirineedi@gmail.com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000"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1473A0F-3777-AF6F-56CC-A6736131D5D4}"/>
              </a:ext>
            </a:extLst>
          </p:cNvPr>
          <p:cNvSpPr txBox="1"/>
          <p:nvPr/>
        </p:nvSpPr>
        <p:spPr>
          <a:xfrm>
            <a:off x="483704" y="1159565"/>
            <a:ext cx="3869635" cy="3647152"/>
          </a:xfrm>
          <a:prstGeom prst="rect">
            <a:avLst/>
          </a:prstGeom>
          <a:noFill/>
        </p:spPr>
        <p:txBody>
          <a:bodyPr wrap="square" rtlCol="0">
            <a:spAutoFit/>
          </a:bodyPr>
          <a:lstStyle/>
          <a:p>
            <a:r>
              <a:rPr lang="en-US" sz="1100" dirty="0"/>
              <a:t>The future scope of your </a:t>
            </a:r>
            <a:r>
              <a:rPr lang="en-US" sz="1100" b="1" dirty="0"/>
              <a:t>Heart Attack Risk Prediction</a:t>
            </a:r>
            <a:r>
              <a:rPr lang="en-US" sz="1100" dirty="0"/>
              <a:t> project includes:</a:t>
            </a:r>
          </a:p>
          <a:p>
            <a:pPr>
              <a:buFont typeface="+mj-lt"/>
              <a:buAutoNum type="arabicPeriod"/>
            </a:pPr>
            <a:r>
              <a:rPr lang="en-US" sz="1100" b="1" dirty="0"/>
              <a:t>Wearable Device Integration</a:t>
            </a:r>
            <a:r>
              <a:rPr lang="en-US" sz="1100" dirty="0"/>
              <a:t>: Real-time health monitoring with smart devices.</a:t>
            </a:r>
          </a:p>
          <a:p>
            <a:pPr>
              <a:buFont typeface="+mj-lt"/>
              <a:buAutoNum type="arabicPeriod"/>
            </a:pPr>
            <a:r>
              <a:rPr lang="en-US" sz="1100" b="1" dirty="0"/>
              <a:t>Advanced ML Algorithms</a:t>
            </a:r>
            <a:r>
              <a:rPr lang="en-US" sz="1100" dirty="0"/>
              <a:t>: Using deep learning and ensemble methods for better predictions.</a:t>
            </a:r>
          </a:p>
          <a:p>
            <a:pPr>
              <a:buFont typeface="+mj-lt"/>
              <a:buAutoNum type="arabicPeriod"/>
            </a:pPr>
            <a:r>
              <a:rPr lang="en-US" sz="1100" b="1" dirty="0"/>
              <a:t>Big Data &amp; Cloud Computing</a:t>
            </a:r>
            <a:r>
              <a:rPr lang="en-US" sz="1100" dirty="0"/>
              <a:t>: Scaling and integrating large datasets for more robust predictions.</a:t>
            </a:r>
          </a:p>
          <a:p>
            <a:pPr>
              <a:buFont typeface="+mj-lt"/>
              <a:buAutoNum type="arabicPeriod"/>
            </a:pPr>
            <a:r>
              <a:rPr lang="en-US" sz="1100" b="1" dirty="0"/>
              <a:t>Explainable AI</a:t>
            </a:r>
            <a:r>
              <a:rPr lang="en-US" sz="1100" dirty="0"/>
              <a:t>: Making predictions transparent and understandable for users and doctors.</a:t>
            </a:r>
          </a:p>
          <a:p>
            <a:pPr>
              <a:buFont typeface="+mj-lt"/>
              <a:buAutoNum type="arabicPeriod"/>
            </a:pPr>
            <a:r>
              <a:rPr lang="en-US" sz="1100" b="1" dirty="0"/>
              <a:t>Personalized Recommendations</a:t>
            </a:r>
            <a:r>
              <a:rPr lang="en-US" sz="1100" dirty="0"/>
              <a:t>: Providing tailored health advice and alerts.</a:t>
            </a:r>
          </a:p>
          <a:p>
            <a:pPr>
              <a:buFont typeface="+mj-lt"/>
              <a:buAutoNum type="arabicPeriod"/>
            </a:pPr>
            <a:r>
              <a:rPr lang="en-US" sz="1100" b="1" dirty="0"/>
              <a:t>Data Privacy &amp; Security</a:t>
            </a:r>
            <a:r>
              <a:rPr lang="en-US" sz="1100" dirty="0"/>
              <a:t>: Ensuring encrypted data handling and compliance with health regulations.</a:t>
            </a:r>
          </a:p>
          <a:p>
            <a:pPr>
              <a:buFont typeface="+mj-lt"/>
              <a:buAutoNum type="arabicPeriod"/>
            </a:pPr>
            <a:r>
              <a:rPr lang="en-US" sz="1100" b="1" dirty="0"/>
              <a:t>Health Network Integration</a:t>
            </a:r>
            <a:r>
              <a:rPr lang="en-US" sz="1100" dirty="0"/>
              <a:t>: Connecting with EHR systems and collaborating with healthcare professionals.</a:t>
            </a:r>
          </a:p>
          <a:p>
            <a:pPr>
              <a:buFont typeface="+mj-lt"/>
              <a:buAutoNum type="arabicPeriod"/>
            </a:pPr>
            <a:r>
              <a:rPr lang="en-US" sz="1100" b="1" dirty="0"/>
              <a:t>Continuous Learning</a:t>
            </a:r>
            <a:r>
              <a:rPr lang="en-US" sz="1100" dirty="0"/>
              <a:t>: Allowing the model to adapt and improve over time with new data.</a:t>
            </a:r>
          </a:p>
          <a:p>
            <a:r>
              <a:rPr lang="en-US" sz="1100" dirty="0"/>
              <a:t>These areas will enhance the project's capabilities and real-world applications.</a:t>
            </a:r>
          </a:p>
          <a:p>
            <a:endParaRPr lang="en-IN" sz="1100" dirty="0"/>
          </a:p>
        </p:txBody>
      </p:sp>
      <p:pic>
        <p:nvPicPr>
          <p:cNvPr id="8" name="Picture 7">
            <a:extLst>
              <a:ext uri="{FF2B5EF4-FFF2-40B4-BE49-F238E27FC236}">
                <a16:creationId xmlns:a16="http://schemas.microsoft.com/office/drawing/2014/main" id="{6E8408AB-B102-2042-E6AE-97CFFACDA2CE}"/>
              </a:ext>
            </a:extLst>
          </p:cNvPr>
          <p:cNvPicPr>
            <a:picLocks noChangeAspect="1"/>
          </p:cNvPicPr>
          <p:nvPr/>
        </p:nvPicPr>
        <p:blipFill>
          <a:blip r:embed="rId2"/>
          <a:stretch>
            <a:fillRect/>
          </a:stretch>
        </p:blipFill>
        <p:spPr>
          <a:xfrm>
            <a:off x="5022574" y="887991"/>
            <a:ext cx="2900570" cy="3647152"/>
          </a:xfrm>
          <a:prstGeom prst="rect">
            <a:avLst/>
          </a:prstGeom>
        </p:spPr>
      </p:pic>
      <p:sp>
        <p:nvSpPr>
          <p:cNvPr id="9" name="Rectangle 8">
            <a:extLst>
              <a:ext uri="{FF2B5EF4-FFF2-40B4-BE49-F238E27FC236}">
                <a16:creationId xmlns:a16="http://schemas.microsoft.com/office/drawing/2014/main" id="{A594EAF8-D27C-A965-6989-ABE661D37F83}"/>
              </a:ext>
            </a:extLst>
          </p:cNvPr>
          <p:cNvSpPr/>
          <p:nvPr/>
        </p:nvSpPr>
        <p:spPr>
          <a:xfrm>
            <a:off x="50800" y="19816"/>
            <a:ext cx="3028950" cy="316734"/>
          </a:xfrm>
          <a:prstGeom prst="rect">
            <a:avLst/>
          </a:prstGeom>
          <a:solidFill>
            <a:srgbClr val="223366"/>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Heart Attack Risk Prediction </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a16="http://schemas.microsoft.com/office/drawing/2014/main" id="{A3B9464D-7897-2C0A-26EF-891B3BD11980}"/>
              </a:ext>
            </a:extLst>
          </p:cNvPr>
          <p:cNvSpPr/>
          <p:nvPr/>
        </p:nvSpPr>
        <p:spPr>
          <a:xfrm>
            <a:off x="50800" y="19816"/>
            <a:ext cx="3028950" cy="316734"/>
          </a:xfrm>
          <a:prstGeom prst="rect">
            <a:avLst/>
          </a:prstGeom>
          <a:solidFill>
            <a:srgbClr val="223366"/>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Heart Attack Risk Prediction </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
        <p:nvSpPr>
          <p:cNvPr id="2" name="Rectangle 1">
            <a:extLst>
              <a:ext uri="{FF2B5EF4-FFF2-40B4-BE49-F238E27FC236}">
                <a16:creationId xmlns:a16="http://schemas.microsoft.com/office/drawing/2014/main" id="{E71ACA0D-F7FE-219A-68F3-21E0121AB889}"/>
              </a:ext>
            </a:extLst>
          </p:cNvPr>
          <p:cNvSpPr/>
          <p:nvPr/>
        </p:nvSpPr>
        <p:spPr>
          <a:xfrm>
            <a:off x="50800" y="19816"/>
            <a:ext cx="3028950" cy="316734"/>
          </a:xfrm>
          <a:prstGeom prst="rect">
            <a:avLst/>
          </a:prstGeom>
          <a:solidFill>
            <a:srgbClr val="223366"/>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Heart Attack Risk Prediction </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445025"/>
            <a:ext cx="8520600" cy="445583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spcAft>
                <a:spcPts val="600"/>
              </a:spcAft>
            </a:pPr>
            <a:r>
              <a:rPr lang="en-US" sz="2400" b="1" dirty="0">
                <a:solidFill>
                  <a:srgbClr val="002060"/>
                </a:solidFill>
                <a:latin typeface="Arial" panose="020B0604020202020204" pitchFamily="34" charset="0"/>
                <a:cs typeface="Arial" panose="020B0604020202020204" pitchFamily="34" charset="0"/>
              </a:rPr>
              <a:t>Abstract :</a:t>
            </a:r>
            <a:br>
              <a:rPr lang="en-US" sz="2400" b="1" dirty="0">
                <a:solidFill>
                  <a:srgbClr val="002060"/>
                </a:solidFill>
                <a:latin typeface="Arial" panose="020B0604020202020204" pitchFamily="34" charset="0"/>
                <a:cs typeface="Arial" panose="020B0604020202020204" pitchFamily="34" charset="0"/>
              </a:rPr>
            </a:br>
            <a:br>
              <a:rPr lang="en-US" sz="2400" b="1" dirty="0">
                <a:solidFill>
                  <a:srgbClr val="002060"/>
                </a:solidFill>
                <a:latin typeface="Arial" panose="020B0604020202020204" pitchFamily="34" charset="0"/>
                <a:cs typeface="Arial" panose="020B0604020202020204" pitchFamily="34" charset="0"/>
              </a:rPr>
            </a:br>
            <a:r>
              <a:rPr lang="en-IN" sz="1800" b="1" dirty="0">
                <a:effectLst/>
                <a:latin typeface="Calibri" panose="020F0502020204030204" pitchFamily="34" charset="0"/>
                <a:ea typeface="Calibri" panose="020F0502020204030204" pitchFamily="34" charset="0"/>
                <a:cs typeface="Times New Roman" panose="02020603050405020304" pitchFamily="18" charset="0"/>
              </a:rPr>
              <a:t>Heart Attack Risk Prediction Using Machine Learning</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100" dirty="0">
                <a:effectLst/>
                <a:latin typeface="Calibri" panose="020F0502020204030204" pitchFamily="34" charset="0"/>
                <a:ea typeface="Calibri" panose="020F0502020204030204" pitchFamily="34" charset="0"/>
                <a:cs typeface="Times New Roman" panose="02020603050405020304" pitchFamily="18" charset="0"/>
              </a:rPr>
              <a:t>Heart disease remains one of the leading causes of mortality worldwide, highlighting the importance of early prediction and prevention. This project, titled </a:t>
            </a:r>
            <a:r>
              <a:rPr lang="en-IN" sz="1100" i="1" dirty="0">
                <a:effectLst/>
                <a:latin typeface="Calibri" panose="020F0502020204030204" pitchFamily="34" charset="0"/>
                <a:ea typeface="Calibri" panose="020F0502020204030204" pitchFamily="34" charset="0"/>
                <a:cs typeface="Times New Roman" panose="02020603050405020304" pitchFamily="18" charset="0"/>
              </a:rPr>
              <a:t>Heart Attack Risk Prediction</a:t>
            </a:r>
            <a:r>
              <a:rPr lang="en-IN" sz="1100" dirty="0">
                <a:effectLst/>
                <a:latin typeface="Calibri" panose="020F0502020204030204" pitchFamily="34" charset="0"/>
                <a:ea typeface="Calibri" panose="020F0502020204030204" pitchFamily="34" charset="0"/>
                <a:cs typeface="Times New Roman" panose="02020603050405020304" pitchFamily="18" charset="0"/>
              </a:rPr>
              <a:t>, aims to develop a machine learning-based system to assess the likelihood of heart attacks in individuals based on clinical and lifestyle parameters.</a:t>
            </a:r>
            <a:br>
              <a:rPr lang="en-IN" sz="1100" dirty="0">
                <a:effectLst/>
                <a:latin typeface="Calibri" panose="020F0502020204030204" pitchFamily="34" charset="0"/>
                <a:ea typeface="Calibri" panose="020F0502020204030204" pitchFamily="34" charset="0"/>
                <a:cs typeface="Times New Roman" panose="02020603050405020304" pitchFamily="18" charset="0"/>
              </a:rPr>
            </a:br>
            <a:r>
              <a:rPr lang="en-IN" sz="1100" dirty="0">
                <a:effectLst/>
                <a:latin typeface="Calibri" panose="020F0502020204030204" pitchFamily="34" charset="0"/>
                <a:ea typeface="Calibri" panose="020F0502020204030204" pitchFamily="34" charset="0"/>
                <a:cs typeface="Times New Roman" panose="02020603050405020304" pitchFamily="18" charset="0"/>
              </a:rPr>
              <a:t>The primary objective of this project is to design an efficient and accurate predictive model to assist healthcare professionals in identifying high-risk individuals. The methodology includes preprocessing the dataset, feature selection, and training multiple machine learning algorithms, such as Logistic Regression, Random Forest, and Support Vector Machines, to </a:t>
            </a:r>
            <a:r>
              <a:rPr lang="en-IN" sz="1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100" dirty="0">
                <a:effectLst/>
                <a:latin typeface="Calibri" panose="020F0502020204030204" pitchFamily="34" charset="0"/>
                <a:ea typeface="Calibri" panose="020F0502020204030204" pitchFamily="34" charset="0"/>
                <a:cs typeface="Times New Roman" panose="02020603050405020304" pitchFamily="18" charset="0"/>
              </a:rPr>
              <a:t> key factors like age, cholesterol levels, blood pressure, and smoking habits.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FAB2B7E-704E-84D0-4E4E-D52068F3BFE5}"/>
              </a:ext>
            </a:extLst>
          </p:cNvPr>
          <p:cNvSpPr/>
          <p:nvPr/>
        </p:nvSpPr>
        <p:spPr>
          <a:xfrm>
            <a:off x="50800" y="19816"/>
            <a:ext cx="3028950" cy="316734"/>
          </a:xfrm>
          <a:prstGeom prst="rect">
            <a:avLst/>
          </a:prstGeom>
          <a:solidFill>
            <a:srgbClr val="223366"/>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Heart Attack Risk Prediction </a:t>
            </a: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br>
              <a:rPr lang="en-US" sz="2400" b="1" dirty="0">
                <a:solidFill>
                  <a:srgbClr val="002060"/>
                </a:solidFill>
                <a:latin typeface="Arial" panose="020B0604020202020204" pitchFamily="34" charset="0"/>
                <a:cs typeface="Arial" panose="020B0604020202020204" pitchFamily="34" charset="0"/>
              </a:rPr>
            </a:br>
            <a:br>
              <a:rPr lang="en-US" sz="2400" b="1" dirty="0">
                <a:solidFill>
                  <a:srgbClr val="002060"/>
                </a:solidFill>
                <a:latin typeface="Arial" panose="020B0604020202020204" pitchFamily="34" charset="0"/>
                <a:cs typeface="Arial" panose="020B0604020202020204" pitchFamily="34" charset="0"/>
              </a:rPr>
            </a:b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074A7F8-82CF-D8C9-2003-FAFCA33743DB}"/>
              </a:ext>
            </a:extLst>
          </p:cNvPr>
          <p:cNvSpPr txBox="1"/>
          <p:nvPr/>
        </p:nvSpPr>
        <p:spPr>
          <a:xfrm>
            <a:off x="311700" y="1192696"/>
            <a:ext cx="4200665" cy="3048783"/>
          </a:xfrm>
          <a:prstGeom prst="rect">
            <a:avLst/>
          </a:prstGeom>
          <a:noFill/>
        </p:spPr>
        <p:txBody>
          <a:bodyPr wrap="square" rtlCol="0">
            <a:spAutoFit/>
          </a:bodyPr>
          <a:lstStyle/>
          <a:p>
            <a:pPr algn="just">
              <a:lnSpc>
                <a:spcPct val="115000"/>
              </a:lnSpc>
              <a:spcAft>
                <a:spcPts val="10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Heart disease is a leading cause of death globally, accounting for millions of fatalities every year. Early detection of individuals at risk of heart attacks remains a significant challenge due to the complex interplay of various clinical and lifestyle factors. Traditional diagnostic methods often require extensive medical testing, making early intervention less accessible, especially in resource-constrained settings.</a:t>
            </a:r>
          </a:p>
          <a:p>
            <a:pPr algn="just">
              <a:lnSpc>
                <a:spcPct val="115000"/>
              </a:lnSpc>
              <a:spcAft>
                <a:spcPts val="10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The inability to efficiently and accurately predict heart attack risks can result in delayed treatment, increased healthcare costs, and avoidable loss of life. There is a pressing need for a reliable, scalable, and automated solution that can assist healthcare professionals in identifying high-risk individuals early and accurately, enabling timely interventions and improving patient outcomes.</a:t>
            </a:r>
          </a:p>
          <a:p>
            <a:endParaRPr lang="en-IN" sz="1100" dirty="0"/>
          </a:p>
        </p:txBody>
      </p:sp>
      <p:pic>
        <p:nvPicPr>
          <p:cNvPr id="7" name="Picture 6">
            <a:extLst>
              <a:ext uri="{FF2B5EF4-FFF2-40B4-BE49-F238E27FC236}">
                <a16:creationId xmlns:a16="http://schemas.microsoft.com/office/drawing/2014/main" id="{F7191A42-3F3F-70FE-E64A-EC39D1BF1D44}"/>
              </a:ext>
            </a:extLst>
          </p:cNvPr>
          <p:cNvPicPr>
            <a:picLocks noChangeAspect="1"/>
          </p:cNvPicPr>
          <p:nvPr/>
        </p:nvPicPr>
        <p:blipFill>
          <a:blip r:embed="rId2"/>
          <a:stretch>
            <a:fillRect/>
          </a:stretch>
        </p:blipFill>
        <p:spPr>
          <a:xfrm>
            <a:off x="4903026" y="848139"/>
            <a:ext cx="3631924" cy="3631924"/>
          </a:xfrm>
          <a:prstGeom prst="rect">
            <a:avLst/>
          </a:prstGeom>
        </p:spPr>
      </p:pic>
      <p:sp>
        <p:nvSpPr>
          <p:cNvPr id="8" name="Rectangle 7">
            <a:extLst>
              <a:ext uri="{FF2B5EF4-FFF2-40B4-BE49-F238E27FC236}">
                <a16:creationId xmlns:a16="http://schemas.microsoft.com/office/drawing/2014/main" id="{606C30B2-F05E-9A98-0D35-BAA4167EA78B}"/>
              </a:ext>
            </a:extLst>
          </p:cNvPr>
          <p:cNvSpPr/>
          <p:nvPr/>
        </p:nvSpPr>
        <p:spPr>
          <a:xfrm>
            <a:off x="50800" y="19816"/>
            <a:ext cx="3028950" cy="316734"/>
          </a:xfrm>
          <a:prstGeom prst="rect">
            <a:avLst/>
          </a:prstGeom>
          <a:solidFill>
            <a:srgbClr val="223366"/>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Heart Attack Risk Prediction </a:t>
            </a: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A350C60-F186-4382-6ABE-6A317D2DF6FB}"/>
              </a:ext>
            </a:extLst>
          </p:cNvPr>
          <p:cNvSpPr txBox="1"/>
          <p:nvPr/>
        </p:nvSpPr>
        <p:spPr>
          <a:xfrm>
            <a:off x="404190" y="1265584"/>
            <a:ext cx="3650974" cy="2462213"/>
          </a:xfrm>
          <a:prstGeom prst="rect">
            <a:avLst/>
          </a:prstGeom>
          <a:noFill/>
        </p:spPr>
        <p:txBody>
          <a:bodyPr wrap="square" rtlCol="0">
            <a:spAutoFit/>
          </a:bodyPr>
          <a:lstStyle/>
          <a:p>
            <a:pPr algn="just"/>
            <a:r>
              <a:rPr lang="en-US" dirty="0"/>
              <a:t>The solution involves developing a web application using </a:t>
            </a:r>
            <a:r>
              <a:rPr lang="en-US" b="1" dirty="0" err="1"/>
              <a:t>Streamlit</a:t>
            </a:r>
            <a:r>
              <a:rPr lang="en-US" dirty="0"/>
              <a:t> to predict heart attack risk. The system uses a preprocessed medical dataset with features like age, cholesterol, and blood pressure. </a:t>
            </a:r>
            <a:r>
              <a:rPr lang="en-US" b="1" dirty="0"/>
              <a:t>Logistic Regression </a:t>
            </a:r>
            <a:r>
              <a:rPr lang="en-US" dirty="0"/>
              <a:t>was employed to train the model due to its effectiveness in binary classification problems. The model was evaluated for accuracy and deployed to provide users with real-time predictions based on input clinical parameters.</a:t>
            </a:r>
            <a:endParaRPr lang="en-IN" dirty="0"/>
          </a:p>
        </p:txBody>
      </p:sp>
      <p:pic>
        <p:nvPicPr>
          <p:cNvPr id="9" name="Picture 8">
            <a:extLst>
              <a:ext uri="{FF2B5EF4-FFF2-40B4-BE49-F238E27FC236}">
                <a16:creationId xmlns:a16="http://schemas.microsoft.com/office/drawing/2014/main" id="{39A4AF4B-F562-C7F0-469B-DF3EE8DFE976}"/>
              </a:ext>
            </a:extLst>
          </p:cNvPr>
          <p:cNvPicPr>
            <a:picLocks noChangeAspect="1"/>
          </p:cNvPicPr>
          <p:nvPr/>
        </p:nvPicPr>
        <p:blipFill>
          <a:blip r:embed="rId2"/>
          <a:stretch>
            <a:fillRect/>
          </a:stretch>
        </p:blipFill>
        <p:spPr>
          <a:xfrm>
            <a:off x="4677188" y="642729"/>
            <a:ext cx="3989733" cy="3989733"/>
          </a:xfrm>
          <a:prstGeom prst="rect">
            <a:avLst/>
          </a:prstGeom>
        </p:spPr>
      </p:pic>
      <p:sp>
        <p:nvSpPr>
          <p:cNvPr id="10" name="Rectangle 9">
            <a:extLst>
              <a:ext uri="{FF2B5EF4-FFF2-40B4-BE49-F238E27FC236}">
                <a16:creationId xmlns:a16="http://schemas.microsoft.com/office/drawing/2014/main" id="{4415A9FD-8D53-8EB4-0A5C-63A2A90664A9}"/>
              </a:ext>
            </a:extLst>
          </p:cNvPr>
          <p:cNvSpPr/>
          <p:nvPr/>
        </p:nvSpPr>
        <p:spPr>
          <a:xfrm>
            <a:off x="50800" y="19816"/>
            <a:ext cx="3028950" cy="316734"/>
          </a:xfrm>
          <a:prstGeom prst="rect">
            <a:avLst/>
          </a:prstGeom>
          <a:solidFill>
            <a:srgbClr val="223366"/>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Heart Attack Risk Prediction </a:t>
            </a: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pic>
        <p:nvPicPr>
          <p:cNvPr id="4" name="Picture 3">
            <a:extLst>
              <a:ext uri="{FF2B5EF4-FFF2-40B4-BE49-F238E27FC236}">
                <a16:creationId xmlns:a16="http://schemas.microsoft.com/office/drawing/2014/main" id="{4201B46B-9787-8E91-2B57-462BECC5DDAF}"/>
              </a:ext>
            </a:extLst>
          </p:cNvPr>
          <p:cNvPicPr>
            <a:picLocks noChangeAspect="1"/>
          </p:cNvPicPr>
          <p:nvPr/>
        </p:nvPicPr>
        <p:blipFill>
          <a:blip r:embed="rId2"/>
          <a:stretch>
            <a:fillRect/>
          </a:stretch>
        </p:blipFill>
        <p:spPr>
          <a:xfrm>
            <a:off x="4989277" y="660045"/>
            <a:ext cx="3392722" cy="4038955"/>
          </a:xfrm>
          <a:prstGeom prst="rect">
            <a:avLst/>
          </a:prstGeom>
        </p:spPr>
      </p:pic>
      <p:sp>
        <p:nvSpPr>
          <p:cNvPr id="5" name="TextBox 4">
            <a:extLst>
              <a:ext uri="{FF2B5EF4-FFF2-40B4-BE49-F238E27FC236}">
                <a16:creationId xmlns:a16="http://schemas.microsoft.com/office/drawing/2014/main" id="{D752ACCF-21F9-E14F-3BC6-EAFD619DBD37}"/>
              </a:ext>
            </a:extLst>
          </p:cNvPr>
          <p:cNvSpPr txBox="1"/>
          <p:nvPr/>
        </p:nvSpPr>
        <p:spPr>
          <a:xfrm>
            <a:off x="616226" y="1017588"/>
            <a:ext cx="4035287" cy="3016210"/>
          </a:xfrm>
          <a:prstGeom prst="rect">
            <a:avLst/>
          </a:prstGeom>
          <a:noFill/>
        </p:spPr>
        <p:txBody>
          <a:bodyPr wrap="square" rtlCol="0">
            <a:spAutoFit/>
          </a:bodyPr>
          <a:lstStyle/>
          <a:p>
            <a:r>
              <a:rPr lang="en-US" sz="1100" dirty="0"/>
              <a:t>1</a:t>
            </a:r>
            <a:r>
              <a:rPr lang="en-US" sz="1100" b="1" dirty="0"/>
              <a:t>. Data Collection Module (Level 0) </a:t>
            </a:r>
          </a:p>
          <a:p>
            <a:r>
              <a:rPr lang="en-US" sz="1100" dirty="0"/>
              <a:t>• Purpose: Collects and validates user input data (e.g., age, cholesterol). </a:t>
            </a:r>
          </a:p>
          <a:p>
            <a:r>
              <a:rPr lang="en-US" sz="1100" dirty="0"/>
              <a:t>• Processes: Validates inputs, stores data, and provides feedback to the user. </a:t>
            </a:r>
          </a:p>
          <a:p>
            <a:endParaRPr lang="en-US" sz="1100" dirty="0"/>
          </a:p>
          <a:p>
            <a:r>
              <a:rPr lang="en-US" sz="1100" dirty="0"/>
              <a:t>2. </a:t>
            </a:r>
            <a:r>
              <a:rPr lang="en-US" sz="1100" b="1" dirty="0"/>
              <a:t>Risk Prediction Module (Level 1) </a:t>
            </a:r>
          </a:p>
          <a:p>
            <a:r>
              <a:rPr lang="en-US" sz="1100" dirty="0"/>
              <a:t>• Purpose: Analyzes data to predict heart attack risk. </a:t>
            </a:r>
          </a:p>
          <a:p>
            <a:r>
              <a:rPr lang="en-US" sz="1100" dirty="0"/>
              <a:t>• Processes: Retrieves data, performs risk analysis using a predictive algorithm, and generates results. </a:t>
            </a:r>
          </a:p>
          <a:p>
            <a:endParaRPr lang="en-US" sz="1100" dirty="0"/>
          </a:p>
          <a:p>
            <a:r>
              <a:rPr lang="en-US" sz="1100" dirty="0"/>
              <a:t>3</a:t>
            </a:r>
            <a:r>
              <a:rPr lang="en-US" sz="1100" b="1" dirty="0"/>
              <a:t>. Recommendation Module (Level 2) </a:t>
            </a:r>
          </a:p>
          <a:p>
            <a:r>
              <a:rPr lang="en-US" sz="1100" dirty="0"/>
              <a:t>• Purpose: Offers actionable insights based on risk results. </a:t>
            </a:r>
          </a:p>
          <a:p>
            <a:r>
              <a:rPr lang="en-US" sz="1100" dirty="0"/>
              <a:t>• Processes: Provides personalized suggestions and generates a detailed report for the user. </a:t>
            </a:r>
          </a:p>
          <a:p>
            <a:r>
              <a:rPr lang="en-US" sz="1100" dirty="0"/>
              <a:t>give </a:t>
            </a:r>
          </a:p>
          <a:p>
            <a:endParaRPr lang="en-IN" dirty="0"/>
          </a:p>
        </p:txBody>
      </p:sp>
      <p:sp>
        <p:nvSpPr>
          <p:cNvPr id="16" name="Rectangle 15">
            <a:extLst>
              <a:ext uri="{FF2B5EF4-FFF2-40B4-BE49-F238E27FC236}">
                <a16:creationId xmlns:a16="http://schemas.microsoft.com/office/drawing/2014/main" id="{D45BAEC4-ED38-D920-9BF4-D42EA430518D}"/>
              </a:ext>
            </a:extLst>
          </p:cNvPr>
          <p:cNvSpPr/>
          <p:nvPr/>
        </p:nvSpPr>
        <p:spPr>
          <a:xfrm>
            <a:off x="50800" y="19816"/>
            <a:ext cx="3028950" cy="316734"/>
          </a:xfrm>
          <a:prstGeom prst="rect">
            <a:avLst/>
          </a:prstGeom>
          <a:solidFill>
            <a:srgbClr val="223366"/>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Heart Attack Risk Prediction </a:t>
            </a: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 : </a:t>
            </a:r>
            <a:r>
              <a:rPr lang="en-US" sz="2400" b="1" dirty="0">
                <a:solidFill>
                  <a:srgbClr val="002060"/>
                </a:solidFill>
                <a:latin typeface="Arial" panose="020B0604020202020204" pitchFamily="34" charset="0"/>
                <a:cs typeface="Arial" panose="020B0604020202020204" pitchFamily="34" charset="0"/>
                <a:hlinkClick r:id="rId2"/>
              </a:rPr>
              <a:t>Click Here </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C873123-E46F-9627-B28C-BF6D9495A6C3}"/>
              </a:ext>
            </a:extLst>
          </p:cNvPr>
          <p:cNvPicPr>
            <a:picLocks noChangeAspect="1"/>
          </p:cNvPicPr>
          <p:nvPr/>
        </p:nvPicPr>
        <p:blipFill>
          <a:blip r:embed="rId3"/>
          <a:stretch>
            <a:fillRect/>
          </a:stretch>
        </p:blipFill>
        <p:spPr>
          <a:xfrm>
            <a:off x="437324" y="1038870"/>
            <a:ext cx="3438937" cy="3393982"/>
          </a:xfrm>
          <a:prstGeom prst="rect">
            <a:avLst/>
          </a:prstGeom>
        </p:spPr>
      </p:pic>
      <p:pic>
        <p:nvPicPr>
          <p:cNvPr id="6" name="Picture 5">
            <a:extLst>
              <a:ext uri="{FF2B5EF4-FFF2-40B4-BE49-F238E27FC236}">
                <a16:creationId xmlns:a16="http://schemas.microsoft.com/office/drawing/2014/main" id="{17E4BCC6-EE64-6C48-D096-B1DB0B896AB8}"/>
              </a:ext>
            </a:extLst>
          </p:cNvPr>
          <p:cNvPicPr>
            <a:picLocks noChangeAspect="1"/>
          </p:cNvPicPr>
          <p:nvPr/>
        </p:nvPicPr>
        <p:blipFill>
          <a:blip r:embed="rId4"/>
          <a:stretch>
            <a:fillRect/>
          </a:stretch>
        </p:blipFill>
        <p:spPr>
          <a:xfrm>
            <a:off x="3736904" y="1133059"/>
            <a:ext cx="4910139" cy="1577011"/>
          </a:xfrm>
          <a:prstGeom prst="rect">
            <a:avLst/>
          </a:prstGeom>
        </p:spPr>
      </p:pic>
      <p:pic>
        <p:nvPicPr>
          <p:cNvPr id="8" name="Picture 7">
            <a:extLst>
              <a:ext uri="{FF2B5EF4-FFF2-40B4-BE49-F238E27FC236}">
                <a16:creationId xmlns:a16="http://schemas.microsoft.com/office/drawing/2014/main" id="{B5CEFFE3-215C-8BE7-F885-63BEAA6B74CF}"/>
              </a:ext>
            </a:extLst>
          </p:cNvPr>
          <p:cNvPicPr>
            <a:picLocks noChangeAspect="1"/>
          </p:cNvPicPr>
          <p:nvPr/>
        </p:nvPicPr>
        <p:blipFill>
          <a:blip r:embed="rId5"/>
          <a:stretch>
            <a:fillRect/>
          </a:stretch>
        </p:blipFill>
        <p:spPr>
          <a:xfrm>
            <a:off x="3736903" y="2804259"/>
            <a:ext cx="4910139" cy="1923360"/>
          </a:xfrm>
          <a:prstGeom prst="rect">
            <a:avLst/>
          </a:prstGeom>
        </p:spPr>
      </p:pic>
      <p:sp>
        <p:nvSpPr>
          <p:cNvPr id="9" name="Rectangle 8">
            <a:extLst>
              <a:ext uri="{FF2B5EF4-FFF2-40B4-BE49-F238E27FC236}">
                <a16:creationId xmlns:a16="http://schemas.microsoft.com/office/drawing/2014/main" id="{483CF25E-EE0E-05D3-0CDA-E2B7037A7E32}"/>
              </a:ext>
            </a:extLst>
          </p:cNvPr>
          <p:cNvSpPr/>
          <p:nvPr/>
        </p:nvSpPr>
        <p:spPr>
          <a:xfrm>
            <a:off x="50800" y="19816"/>
            <a:ext cx="3028950" cy="316734"/>
          </a:xfrm>
          <a:prstGeom prst="rect">
            <a:avLst/>
          </a:prstGeom>
          <a:solidFill>
            <a:srgbClr val="223366"/>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Heart Attack Risk Prediction </a:t>
            </a:r>
          </a:p>
        </p:txBody>
      </p:sp>
    </p:spTree>
    <p:extLst>
      <p:ext uri="{BB962C8B-B14F-4D97-AF65-F5344CB8AC3E}">
        <p14:creationId xmlns:p14="http://schemas.microsoft.com/office/powerpoint/2010/main" val="1979684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274923" y="38389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68A375F-5035-B741-1AD1-6972A46DE4C2}"/>
              </a:ext>
            </a:extLst>
          </p:cNvPr>
          <p:cNvSpPr/>
          <p:nvPr/>
        </p:nvSpPr>
        <p:spPr>
          <a:xfrm>
            <a:off x="50800" y="19816"/>
            <a:ext cx="3028950" cy="316734"/>
          </a:xfrm>
          <a:prstGeom prst="rect">
            <a:avLst/>
          </a:prstGeom>
          <a:solidFill>
            <a:srgbClr val="223366"/>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Heart Attack Risk Prediction </a:t>
            </a:r>
          </a:p>
        </p:txBody>
      </p:sp>
      <p:pic>
        <p:nvPicPr>
          <p:cNvPr id="2" name="Online Media 1" title="Heart Attack Risk Prediction">
            <a:hlinkClick r:id="" action="ppaction://media"/>
            <a:extLst>
              <a:ext uri="{FF2B5EF4-FFF2-40B4-BE49-F238E27FC236}">
                <a16:creationId xmlns:a16="http://schemas.microsoft.com/office/drawing/2014/main" id="{886CECD3-3DB5-6808-2B81-DCF7940BF653}"/>
              </a:ext>
            </a:extLst>
          </p:cNvPr>
          <p:cNvPicPr>
            <a:picLocks noRot="1" noChangeAspect="1"/>
          </p:cNvPicPr>
          <p:nvPr>
            <a:videoFile r:link="rId1"/>
          </p:nvPr>
        </p:nvPicPr>
        <p:blipFill>
          <a:blip r:embed="rId3"/>
          <a:stretch>
            <a:fillRect/>
          </a:stretch>
        </p:blipFill>
        <p:spPr>
          <a:xfrm>
            <a:off x="390525" y="892907"/>
            <a:ext cx="8347075" cy="3698143"/>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763D39D-478E-4E87-40A0-7C2B0069BB94}"/>
              </a:ext>
            </a:extLst>
          </p:cNvPr>
          <p:cNvSpPr txBox="1"/>
          <p:nvPr/>
        </p:nvSpPr>
        <p:spPr>
          <a:xfrm>
            <a:off x="430696" y="1086678"/>
            <a:ext cx="3902765" cy="2677656"/>
          </a:xfrm>
          <a:prstGeom prst="rect">
            <a:avLst/>
          </a:prstGeom>
          <a:noFill/>
        </p:spPr>
        <p:txBody>
          <a:bodyPr wrap="square" rtlCol="0">
            <a:spAutoFit/>
          </a:bodyPr>
          <a:lstStyle/>
          <a:p>
            <a:r>
              <a:rPr lang="en-US" sz="1100" dirty="0"/>
              <a:t>The </a:t>
            </a:r>
            <a:r>
              <a:rPr lang="en-US" sz="1100" b="1" dirty="0"/>
              <a:t>Heart Attack Risk Prediction</a:t>
            </a:r>
            <a:r>
              <a:rPr lang="en-US" sz="1100" dirty="0"/>
              <a:t> project successfully integrates a machine learning model with a web interface for real-time predictions. By using </a:t>
            </a:r>
            <a:r>
              <a:rPr lang="en-US" sz="1100" b="1" dirty="0"/>
              <a:t>Logistic Regression</a:t>
            </a:r>
            <a:r>
              <a:rPr lang="en-US" sz="1100" dirty="0"/>
              <a:t> and employing data preprocessing techniques, the model accurately classifies the risk of heart attacks based on user inputs, such as age, cholesterol levels, and other clinical parameters.</a:t>
            </a:r>
          </a:p>
          <a:p>
            <a:pPr>
              <a:buFont typeface="Arial" panose="020B0604020202020204" pitchFamily="34" charset="0"/>
              <a:buChar char="•"/>
            </a:pPr>
            <a:r>
              <a:rPr lang="en-US" sz="1100" b="1" dirty="0"/>
              <a:t>Key Achievements</a:t>
            </a:r>
            <a:r>
              <a:rPr lang="en-US" sz="1100" dirty="0"/>
              <a:t>:</a:t>
            </a:r>
          </a:p>
          <a:p>
            <a:pPr marL="742950" lvl="1" indent="-285750">
              <a:buFont typeface="Arial" panose="020B0604020202020204" pitchFamily="34" charset="0"/>
              <a:buChar char="•"/>
            </a:pPr>
            <a:r>
              <a:rPr lang="en-US" sz="1100" dirty="0"/>
              <a:t>Developed an intuitive interface using </a:t>
            </a:r>
            <a:r>
              <a:rPr lang="en-US" sz="1100" b="1" dirty="0" err="1"/>
              <a:t>Streamlit</a:t>
            </a:r>
            <a:r>
              <a:rPr lang="en-US" sz="1100" dirty="0"/>
              <a:t> for easy input collection.</a:t>
            </a:r>
          </a:p>
          <a:p>
            <a:pPr marL="742950" lvl="1" indent="-285750">
              <a:buFont typeface="Arial" panose="020B0604020202020204" pitchFamily="34" charset="0"/>
              <a:buChar char="•"/>
            </a:pPr>
            <a:r>
              <a:rPr lang="en-US" sz="1100" dirty="0"/>
              <a:t>Applied </a:t>
            </a:r>
            <a:r>
              <a:rPr lang="en-US" sz="1100" b="1" dirty="0"/>
              <a:t>Logistic Regression</a:t>
            </a:r>
            <a:r>
              <a:rPr lang="en-US" sz="1100" dirty="0"/>
              <a:t> to predict heart attack risk.</a:t>
            </a:r>
          </a:p>
          <a:p>
            <a:pPr marL="742950" lvl="1" indent="-285750">
              <a:buFont typeface="Arial" panose="020B0604020202020204" pitchFamily="34" charset="0"/>
              <a:buChar char="•"/>
            </a:pPr>
            <a:r>
              <a:rPr lang="en-US" sz="1100" dirty="0"/>
              <a:t>Deployed the model for real-time prediction on a live website.</a:t>
            </a:r>
          </a:p>
          <a:p>
            <a:endParaRPr lang="en-IN" dirty="0"/>
          </a:p>
        </p:txBody>
      </p:sp>
      <p:pic>
        <p:nvPicPr>
          <p:cNvPr id="5" name="Picture 4">
            <a:extLst>
              <a:ext uri="{FF2B5EF4-FFF2-40B4-BE49-F238E27FC236}">
                <a16:creationId xmlns:a16="http://schemas.microsoft.com/office/drawing/2014/main" id="{DDCFAFAC-80F8-9E01-DEC3-B549EF1B8B62}"/>
              </a:ext>
            </a:extLst>
          </p:cNvPr>
          <p:cNvPicPr>
            <a:picLocks noChangeAspect="1"/>
          </p:cNvPicPr>
          <p:nvPr/>
        </p:nvPicPr>
        <p:blipFill>
          <a:blip r:embed="rId2"/>
          <a:stretch>
            <a:fillRect/>
          </a:stretch>
        </p:blipFill>
        <p:spPr>
          <a:xfrm>
            <a:off x="4908419" y="1017724"/>
            <a:ext cx="3519963" cy="3269353"/>
          </a:xfrm>
          <a:prstGeom prst="rect">
            <a:avLst/>
          </a:prstGeom>
        </p:spPr>
      </p:pic>
      <p:sp>
        <p:nvSpPr>
          <p:cNvPr id="6" name="Rectangle 5">
            <a:extLst>
              <a:ext uri="{FF2B5EF4-FFF2-40B4-BE49-F238E27FC236}">
                <a16:creationId xmlns:a16="http://schemas.microsoft.com/office/drawing/2014/main" id="{BE2BCDBC-F78E-106D-B85A-9E8D41D440BD}"/>
              </a:ext>
            </a:extLst>
          </p:cNvPr>
          <p:cNvSpPr/>
          <p:nvPr/>
        </p:nvSpPr>
        <p:spPr>
          <a:xfrm>
            <a:off x="50800" y="19816"/>
            <a:ext cx="3028950" cy="316734"/>
          </a:xfrm>
          <a:prstGeom prst="rect">
            <a:avLst/>
          </a:prstGeom>
          <a:solidFill>
            <a:srgbClr val="223366"/>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Heart Attack Risk Prediction </a:t>
            </a:r>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104</TotalTime>
  <Words>858</Words>
  <Application>Microsoft Office PowerPoint</Application>
  <PresentationFormat>On-screen Show (16:9)</PresentationFormat>
  <Paragraphs>74</Paragraphs>
  <Slides>11</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 :  Heart Attack Risk Prediction Using Machine Learning   Heart disease remains one of the leading causes of mortality worldwide, highlighting the importance of early prediction and prevention. This project, titled Heart Attack Risk Prediction, aims to develop a machine learning-based system to assess the likelihood of heart attacks in individuals based on clinical and lifestyle parameters. The primary objective of this project is to design an efficient and accurate predictive model to assist healthcare professionals in identifying high-risk individuals. The methodology includes preprocessing the dataset, feature selection, and training multiple machine learning algorithms, such as Logistic Regression, Random Forest, and Support Vector Machines, to analyze key factors like age, cholesterol levels, blood pressure, and smoking habits. </vt:lpstr>
      <vt:lpstr>Problem Statement  </vt:lpstr>
      <vt:lpstr>Proposed Solution</vt:lpstr>
      <vt:lpstr>System Architecture</vt:lpstr>
      <vt:lpstr>Live Demo of Project : Click Here </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Hyma Peddimudi</cp:lastModifiedBy>
  <cp:revision>12</cp:revision>
  <dcterms:modified xsi:type="dcterms:W3CDTF">2025-01-15T19:16:30Z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